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handoutMasterIdLst>
    <p:handoutMasterId r:id="rId55"/>
  </p:handoutMasterIdLst>
  <p:sldIdLst>
    <p:sldId id="256" r:id="rId2"/>
    <p:sldId id="327" r:id="rId3"/>
    <p:sldId id="265" r:id="rId4"/>
    <p:sldId id="266" r:id="rId5"/>
    <p:sldId id="267" r:id="rId6"/>
    <p:sldId id="273" r:id="rId7"/>
    <p:sldId id="274" r:id="rId8"/>
    <p:sldId id="277" r:id="rId9"/>
    <p:sldId id="275" r:id="rId10"/>
    <p:sldId id="280" r:id="rId11"/>
    <p:sldId id="281" r:id="rId12"/>
    <p:sldId id="289" r:id="rId13"/>
    <p:sldId id="290" r:id="rId14"/>
    <p:sldId id="291" r:id="rId15"/>
    <p:sldId id="292" r:id="rId16"/>
    <p:sldId id="293" r:id="rId17"/>
    <p:sldId id="288" r:id="rId18"/>
    <p:sldId id="282" r:id="rId19"/>
    <p:sldId id="294" r:id="rId20"/>
    <p:sldId id="296" r:id="rId21"/>
    <p:sldId id="297" r:id="rId22"/>
    <p:sldId id="298" r:id="rId23"/>
    <p:sldId id="309" r:id="rId24"/>
    <p:sldId id="299" r:id="rId25"/>
    <p:sldId id="300" r:id="rId26"/>
    <p:sldId id="301" r:id="rId27"/>
    <p:sldId id="303" r:id="rId28"/>
    <p:sldId id="306" r:id="rId29"/>
    <p:sldId id="307" r:id="rId30"/>
    <p:sldId id="312" r:id="rId31"/>
    <p:sldId id="295" r:id="rId32"/>
    <p:sldId id="283" r:id="rId33"/>
    <p:sldId id="308" r:id="rId34"/>
    <p:sldId id="304" r:id="rId35"/>
    <p:sldId id="313" r:id="rId36"/>
    <p:sldId id="326" r:id="rId37"/>
    <p:sldId id="315" r:id="rId38"/>
    <p:sldId id="305" r:id="rId39"/>
    <p:sldId id="314" r:id="rId40"/>
    <p:sldId id="316" r:id="rId41"/>
    <p:sldId id="318" r:id="rId42"/>
    <p:sldId id="310" r:id="rId43"/>
    <p:sldId id="284" r:id="rId44"/>
    <p:sldId id="319" r:id="rId45"/>
    <p:sldId id="320" r:id="rId46"/>
    <p:sldId id="321" r:id="rId47"/>
    <p:sldId id="322" r:id="rId48"/>
    <p:sldId id="323" r:id="rId49"/>
    <p:sldId id="324" r:id="rId50"/>
    <p:sldId id="269" r:id="rId51"/>
    <p:sldId id="325"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327"/>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26"/>
            <p14:sldId id="315"/>
            <p14:sldId id="305"/>
            <p14:sldId id="314"/>
            <p14:sldId id="316"/>
            <p14:sldId id="318"/>
            <p14:sldId id="310"/>
          </p14:sldIdLst>
        </p14:section>
        <p14:section name="BONUS" id="{D606389D-8AEC-4AE3-8719-FBCEEAA9E68C}">
          <p14:sldIdLst>
            <p14:sldId id="284"/>
            <p14:sldId id="319"/>
            <p14:sldId id="320"/>
            <p14:sldId id="321"/>
            <p14:sldId id="322"/>
            <p14:sldId id="323"/>
            <p14:sldId id="324"/>
          </p14:sldIdLst>
        </p14:section>
        <p14:section name="END" id="{3B8EA2EF-4938-46F2-BAB3-F07F9E96AF56}">
          <p14:sldIdLst>
            <p14:sldId id="269"/>
            <p14:sldId id="325"/>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546A"/>
    <a:srgbClr val="F4B183"/>
    <a:srgbClr val="CB541F"/>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6" autoAdjust="0"/>
    <p:restoredTop sz="94614"/>
  </p:normalViewPr>
  <p:slideViewPr>
    <p:cSldViewPr snapToGrid="0" showGuides="1">
      <p:cViewPr varScale="1">
        <p:scale>
          <a:sx n="123" d="100"/>
          <a:sy n="123" d="100"/>
        </p:scale>
        <p:origin x="108" y="30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10.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 Id="rId5" Type="http://schemas.openxmlformats.org/officeDocument/2006/relationships/hyperlink" Target="https://docs.microsoft.com/en-us/azure/synapse-analytics/sql/develop-stored-procedures" TargetMode="External"/><Relationship Id="rId4" Type="http://schemas.openxmlformats.org/officeDocument/2006/relationships/hyperlink" Target="https://docs.microsoft.com/en-us/learn/browse/?terms=synapse&amp;resource_type=learning%20path"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Data Factory</a:t>
            </a:r>
          </a:p>
          <a:p>
            <a:pPr marL="514350" indent="-514350">
              <a:buFont typeface="+mj-lt"/>
              <a:buAutoNum type="arabicPeriod"/>
              <a:defRPr/>
            </a:pPr>
            <a:r>
              <a:rPr lang="en-US" dirty="0">
                <a:solidFill>
                  <a:schemeClr val="bg1"/>
                </a:solidFill>
              </a:rPr>
              <a:t>Demo Azure Synapse</a:t>
            </a:r>
          </a:p>
          <a:p>
            <a:pPr marL="514350" indent="-514350">
              <a:buFont typeface="+mj-lt"/>
              <a:buAutoNum type="arabicPeriod"/>
              <a:defRPr/>
            </a:pPr>
            <a:r>
              <a:rPr lang="en-US" dirty="0">
                <a:solidFill>
                  <a:schemeClr val="bg1"/>
                </a:solidFill>
              </a:rPr>
              <a:t>What’s Next &amp; Resources</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17</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
          </p:nvPr>
        </p:nvSpPr>
        <p:spPr/>
        <p:txBody>
          <a:bodyPr/>
          <a:lstStyle/>
          <a:p>
            <a:fld id="{00000000-1234-1234-1234-123412341234}" type="slidenum">
              <a:rPr lang="en-US" smtClean="0"/>
              <a:pPr/>
              <a:t>2</a:t>
            </a:fld>
            <a:endParaRPr lang="en-US" sz="1300" dirty="0"/>
          </a:p>
        </p:txBody>
      </p:sp>
      <p:sp>
        <p:nvSpPr>
          <p:cNvPr id="3" name="Title 2"/>
          <p:cNvSpPr>
            <a:spLocks noGrp="1"/>
          </p:cNvSpPr>
          <p:nvPr>
            <p:ph type="title"/>
          </p:nvPr>
        </p:nvSpPr>
        <p:spPr>
          <a:xfrm>
            <a:off x="720676" y="1470342"/>
            <a:ext cx="10767024" cy="1905000"/>
          </a:xfrm>
        </p:spPr>
        <p:txBody>
          <a:bodyPr anchor="ctr"/>
          <a:lstStyle/>
          <a:p>
            <a:pPr lvl="0" algn="r">
              <a:lnSpc>
                <a:spcPct val="100000"/>
              </a:lnSpc>
              <a:spcBef>
                <a:spcPts val="0"/>
              </a:spcBef>
              <a:buClr>
                <a:prstClr val="white"/>
              </a:buClr>
              <a:buSzPts val="1200"/>
            </a:pPr>
            <a:r>
              <a:rPr lang="en-GB" sz="4000" dirty="0" smtClean="0"/>
              <a:t>Brent Carpenetti</a:t>
            </a:r>
            <a:r>
              <a:rPr lang="en-GB" sz="2000" dirty="0" smtClean="0"/>
              <a:t/>
            </a:r>
            <a:br>
              <a:rPr lang="en-GB" sz="2000" dirty="0" smtClean="0"/>
            </a:br>
            <a:r>
              <a:rPr lang="en-GB" sz="1600" dirty="0" smtClean="0"/>
              <a:t>Senior Actuary, Risk Management</a:t>
            </a:r>
            <a:br>
              <a:rPr lang="en-GB" sz="1600" dirty="0" smtClean="0"/>
            </a:br>
            <a:r>
              <a:rPr lang="en-GB" sz="1600" dirty="0" smtClean="0"/>
              <a:t>Hannover Re</a:t>
            </a:r>
            <a:br>
              <a:rPr lang="en-GB" sz="1600" dirty="0" smtClean="0"/>
            </a:br>
            <a:r>
              <a:rPr lang="en-US" sz="1600" dirty="0">
                <a:hlinkClick r:id="rId2"/>
              </a:rPr>
              <a:t>https://linkedin.com/in/brentcarpenetti</a:t>
            </a:r>
            <a:endParaRPr lang="en-GB" dirty="0"/>
          </a:p>
        </p:txBody>
      </p:sp>
      <p:sp>
        <p:nvSpPr>
          <p:cNvPr id="5" name="Title 2"/>
          <p:cNvSpPr txBox="1">
            <a:spLocks/>
          </p:cNvSpPr>
          <p:nvPr/>
        </p:nvSpPr>
        <p:spPr>
          <a:xfrm>
            <a:off x="720676" y="3575683"/>
            <a:ext cx="10767024" cy="1905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algn="r">
              <a:lnSpc>
                <a:spcPct val="100000"/>
              </a:lnSpc>
              <a:spcBef>
                <a:spcPts val="0"/>
              </a:spcBef>
              <a:buClr>
                <a:prstClr val="white"/>
              </a:buClr>
              <a:buSzPts val="1200"/>
            </a:pPr>
            <a:r>
              <a:rPr lang="en-GB" sz="4000" dirty="0" smtClean="0"/>
              <a:t>Hiram Fleitas</a:t>
            </a:r>
            <a:r>
              <a:rPr lang="en-GB" sz="2000" dirty="0" smtClean="0"/>
              <a:t/>
            </a:r>
            <a:br>
              <a:rPr lang="en-GB" sz="2000" dirty="0" smtClean="0"/>
            </a:br>
            <a:r>
              <a:rPr lang="en-GB" sz="1600" dirty="0" smtClean="0"/>
              <a:t>Senior Customer Engineer</a:t>
            </a:r>
            <a:br>
              <a:rPr lang="en-GB" sz="1600" dirty="0" smtClean="0"/>
            </a:br>
            <a:r>
              <a:rPr lang="en-GB" sz="1600" dirty="0" smtClean="0"/>
              <a:t>Microsoft Data &amp; AI</a:t>
            </a:r>
            <a:br>
              <a:rPr lang="en-GB" sz="1600" dirty="0" smtClean="0"/>
            </a:br>
            <a:r>
              <a:rPr lang="en-US" sz="1600" dirty="0" smtClean="0">
                <a:solidFill>
                  <a:prstClr val="white"/>
                </a:solidFill>
                <a:latin typeface="Calibri Light"/>
                <a:ea typeface="+mn-ea"/>
                <a:cs typeface="+mn-cs"/>
                <a:hlinkClick r:id="rId3"/>
              </a:rPr>
              <a:t>https://aka.ms/hiram</a:t>
            </a:r>
            <a:endParaRPr lang="en-GB" sz="1600" dirty="0"/>
          </a:p>
        </p:txBody>
      </p:sp>
      <p:pic>
        <p:nvPicPr>
          <p:cNvPr id="6" name="Picture 2" descr="Hiram Fleitas Le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676" y="3575683"/>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Brent Carpenetti, ASA, C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76" y="1470342"/>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51745" y="3754894"/>
            <a:ext cx="5113646" cy="1546577"/>
          </a:xfrm>
          <a:prstGeom prst="rect">
            <a:avLst/>
          </a:prstGeom>
          <a:noFill/>
        </p:spPr>
        <p:txBody>
          <a:bodyPr wrap="square" rtlCol="0">
            <a:spAutoFit/>
          </a:bodyPr>
          <a:lstStyle/>
          <a:p>
            <a:r>
              <a:rPr lang="en-US" sz="1050" dirty="0">
                <a:solidFill>
                  <a:schemeClr val="bg1">
                    <a:lumMod val="75000"/>
                  </a:schemeClr>
                </a:solidFill>
              </a:rPr>
              <a:t>Hiram Fleitas works on ML, Azure Synapse, Power Platform and DevOps at Microsoft as a Senior Customer Engineer in Data &amp; </a:t>
            </a:r>
            <a:r>
              <a:rPr lang="en-US" sz="1050" dirty="0" smtClean="0">
                <a:solidFill>
                  <a:schemeClr val="bg1">
                    <a:lumMod val="75000"/>
                  </a:schemeClr>
                </a:solidFill>
              </a:rPr>
              <a:t>AI. He </a:t>
            </a:r>
            <a:r>
              <a:rPr lang="en-US" sz="1050" dirty="0">
                <a:solidFill>
                  <a:schemeClr val="bg1">
                    <a:lumMod val="75000"/>
                  </a:schemeClr>
                </a:solidFill>
              </a:rPr>
              <a:t>wrote his first app in BASIC at 13 years old and developed a passion for computers ever since. He's built a professional career in tech over the past 25+ </a:t>
            </a:r>
            <a:r>
              <a:rPr lang="en-US" sz="1050" dirty="0" smtClean="0">
                <a:solidFill>
                  <a:schemeClr val="bg1">
                    <a:lumMod val="75000"/>
                  </a:schemeClr>
                </a:solidFill>
              </a:rPr>
              <a:t>years </a:t>
            </a:r>
            <a:r>
              <a:rPr lang="en-US" sz="1050" dirty="0">
                <a:solidFill>
                  <a:schemeClr val="bg1">
                    <a:lumMod val="75000"/>
                  </a:schemeClr>
                </a:solidFill>
              </a:rPr>
              <a:t>while working a multiple large companies. He's spoken about ML, Azure, SQL and the Power Platform at User Groups, Code Camps, SQL Saturdays, Global AI </a:t>
            </a:r>
            <a:r>
              <a:rPr lang="en-US" sz="1050" dirty="0" smtClean="0">
                <a:solidFill>
                  <a:schemeClr val="bg1">
                    <a:lumMod val="75000"/>
                  </a:schemeClr>
                </a:solidFill>
              </a:rPr>
              <a:t>Boot-camps </a:t>
            </a:r>
            <a:r>
              <a:rPr lang="en-US" sz="1050" dirty="0">
                <a:solidFill>
                  <a:schemeClr val="bg1">
                    <a:lumMod val="75000"/>
                  </a:schemeClr>
                </a:solidFill>
              </a:rPr>
              <a:t>and at PASS Summit.</a:t>
            </a:r>
          </a:p>
          <a:p>
            <a:endParaRPr lang="en-US" sz="1050" dirty="0">
              <a:solidFill>
                <a:schemeClr val="bg1">
                  <a:lumMod val="75000"/>
                </a:schemeClr>
              </a:solidFill>
            </a:endParaRPr>
          </a:p>
          <a:p>
            <a:r>
              <a:rPr lang="en-US" sz="1050" dirty="0">
                <a:solidFill>
                  <a:schemeClr val="bg1">
                    <a:lumMod val="75000"/>
                  </a:schemeClr>
                </a:solidFill>
              </a:rPr>
              <a:t>Hiram is also a code contributor to several open source projects and serves as the IS Flotilla Staff Officer for the United States Coast Guard Auxiliary.</a:t>
            </a:r>
          </a:p>
        </p:txBody>
      </p:sp>
      <p:sp>
        <p:nvSpPr>
          <p:cNvPr id="9" name="TextBox 8"/>
          <p:cNvSpPr txBox="1"/>
          <p:nvPr/>
        </p:nvSpPr>
        <p:spPr>
          <a:xfrm>
            <a:off x="2751745" y="1649553"/>
            <a:ext cx="5113646" cy="1546577"/>
          </a:xfrm>
          <a:prstGeom prst="rect">
            <a:avLst/>
          </a:prstGeom>
          <a:noFill/>
        </p:spPr>
        <p:txBody>
          <a:bodyPr wrap="square" rtlCol="0">
            <a:spAutoFit/>
          </a:bodyPr>
          <a:lstStyle/>
          <a:p>
            <a:r>
              <a:rPr lang="en-US" sz="1050" dirty="0" smtClean="0">
                <a:solidFill>
                  <a:schemeClr val="bg1">
                    <a:lumMod val="75000"/>
                  </a:schemeClr>
                </a:solidFill>
              </a:rPr>
              <a:t>Prior </a:t>
            </a:r>
            <a:r>
              <a:rPr lang="en-US" sz="1050" dirty="0">
                <a:solidFill>
                  <a:schemeClr val="bg1">
                    <a:lumMod val="75000"/>
                  </a:schemeClr>
                </a:solidFill>
              </a:rPr>
              <a:t>to joining Hannover Re, Brent worked as an Actuarial Analyst for Blue Cross Blue Shield of Tennessee. In this position, he </a:t>
            </a:r>
            <a:r>
              <a:rPr lang="en-US" sz="1050" dirty="0" smtClean="0">
                <a:solidFill>
                  <a:schemeClr val="bg1">
                    <a:lumMod val="75000"/>
                  </a:schemeClr>
                </a:solidFill>
              </a:rPr>
              <a:t>lead </a:t>
            </a:r>
            <a:r>
              <a:rPr lang="en-US" sz="1050" dirty="0">
                <a:solidFill>
                  <a:schemeClr val="bg1">
                    <a:lumMod val="75000"/>
                  </a:schemeClr>
                </a:solidFill>
              </a:rPr>
              <a:t>group insured forecasting. During that time he identified cost saving initiatives and provided strategically relevant analysis on over 500,000 members that represented more than $2,000,000,000 in premium.</a:t>
            </a:r>
          </a:p>
          <a:p>
            <a:endParaRPr lang="en-US" sz="1050" dirty="0" smtClean="0">
              <a:solidFill>
                <a:schemeClr val="bg1">
                  <a:lumMod val="75000"/>
                </a:schemeClr>
              </a:solidFill>
            </a:endParaRPr>
          </a:p>
          <a:p>
            <a:r>
              <a:rPr lang="en-US" sz="1050" dirty="0" smtClean="0">
                <a:solidFill>
                  <a:schemeClr val="bg1">
                    <a:lumMod val="75000"/>
                  </a:schemeClr>
                </a:solidFill>
              </a:rPr>
              <a:t>At </a:t>
            </a:r>
            <a:r>
              <a:rPr lang="en-US" sz="1050" dirty="0">
                <a:solidFill>
                  <a:schemeClr val="bg1">
                    <a:lumMod val="75000"/>
                  </a:schemeClr>
                </a:solidFill>
              </a:rPr>
              <a:t>Hannover Re, Brent is responsible for deployment of innovative IT applications for effective risk mitigation through data analytics across both mortality and morbidity exposures. As an entrepreneur at heart, identifying ways to develop mutually beneficial relationships with clients is a core focus in his risk assessment and review processes.</a:t>
            </a:r>
          </a:p>
        </p:txBody>
      </p:sp>
    </p:spTree>
    <p:extLst>
      <p:ext uri="{BB962C8B-B14F-4D97-AF65-F5344CB8AC3E}">
        <p14:creationId xmlns:p14="http://schemas.microsoft.com/office/powerpoint/2010/main" val="13044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31</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a:t>
            </a:r>
            <a:r>
              <a:rPr lang="en-US" dirty="0" smtClean="0">
                <a:solidFill>
                  <a:schemeClr val="bg1"/>
                </a:solidFill>
              </a:rPr>
              <a:t>Synapse</a:t>
            </a:r>
            <a:endParaRPr lang="en-US" dirty="0">
              <a:solidFill>
                <a:schemeClr val="bg1"/>
              </a:solidFill>
            </a:endParaRP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a:t>
            </a:r>
            <a:r>
              <a:rPr lang="en-US" dirty="0" smtClean="0">
                <a:solidFill>
                  <a:schemeClr val="bg1"/>
                </a:solidFill>
              </a:rPr>
              <a:t>Data Flows (Spark in low-code)</a:t>
            </a:r>
            <a:endParaRPr lang="en-US" dirty="0">
              <a:solidFill>
                <a:schemeClr val="bg1"/>
              </a:solidFill>
            </a:endParaRP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Solvency II Model</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Solvency II </a:t>
            </a:r>
            <a:r>
              <a:rPr lang="en-GB" dirty="0" smtClean="0"/>
              <a:t>Impact: Effective Responses</a:t>
            </a:r>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3" name="Picture 2"/>
          <p:cNvPicPr>
            <a:picLocks noChangeAspect="1"/>
          </p:cNvPicPr>
          <p:nvPr/>
        </p:nvPicPr>
        <p:blipFill>
          <a:blip r:embed="rId2"/>
          <a:stretch>
            <a:fillRect/>
          </a:stretch>
        </p:blipFill>
        <p:spPr>
          <a:xfrm>
            <a:off x="2030813" y="1519493"/>
            <a:ext cx="8130374" cy="4742718"/>
          </a:xfrm>
          <a:prstGeom prst="rect">
            <a:avLst/>
          </a:prstGeom>
        </p:spPr>
      </p:pic>
    </p:spTree>
    <p:extLst>
      <p:ext uri="{BB962C8B-B14F-4D97-AF65-F5344CB8AC3E}">
        <p14:creationId xmlns:p14="http://schemas.microsoft.com/office/powerpoint/2010/main" val="364394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pic>
        <p:nvPicPr>
          <p:cNvPr id="7" name="Picture 6"/>
          <p:cNvPicPr>
            <a:picLocks noChangeAspect="1"/>
          </p:cNvPicPr>
          <p:nvPr/>
        </p:nvPicPr>
        <p:blipFill>
          <a:blip r:embed="rId2"/>
          <a:stretch>
            <a:fillRect/>
          </a:stretch>
        </p:blipFill>
        <p:spPr>
          <a:xfrm>
            <a:off x="0" y="-46877"/>
            <a:ext cx="12192000" cy="6904878"/>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3889646" y="1582197"/>
            <a:ext cx="914400" cy="914400"/>
          </a:xfrm>
          <a:prstGeom prst="rect">
            <a:avLst/>
          </a:prstGeom>
        </p:spPr>
      </p:pic>
      <p:sp>
        <p:nvSpPr>
          <p:cNvPr id="9" name="Rectangle 8"/>
          <p:cNvSpPr/>
          <p:nvPr/>
        </p:nvSpPr>
        <p:spPr>
          <a:xfrm>
            <a:off x="8096027" y="841351"/>
            <a:ext cx="4020855" cy="5514182"/>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74308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39</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pic>
        <p:nvPicPr>
          <p:cNvPr id="8" name="Picture 7"/>
          <p:cNvPicPr>
            <a:picLocks noChangeAspect="1"/>
          </p:cNvPicPr>
          <p:nvPr/>
        </p:nvPicPr>
        <p:blipFill rotWithShape="1">
          <a:blip r:embed="rId2"/>
          <a:srcRect t="4478"/>
          <a:stretch/>
        </p:blipFill>
        <p:spPr>
          <a:xfrm>
            <a:off x="0" y="-27708"/>
            <a:ext cx="12681526" cy="6885708"/>
          </a:xfrm>
          <a:prstGeom prst="rect">
            <a:avLst/>
          </a:prstGeom>
        </p:spPr>
      </p:pic>
    </p:spTree>
    <p:extLst>
      <p:ext uri="{BB962C8B-B14F-4D97-AF65-F5344CB8AC3E}">
        <p14:creationId xmlns:p14="http://schemas.microsoft.com/office/powerpoint/2010/main" val="747639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41</a:t>
            </a:fld>
            <a:endParaRPr lang="en-US" sz="1300" dirty="0"/>
          </a:p>
        </p:txBody>
      </p:sp>
      <p:grpSp>
        <p:nvGrpSpPr>
          <p:cNvPr id="14" name="Group 13"/>
          <p:cNvGrpSpPr/>
          <p:nvPr/>
        </p:nvGrpSpPr>
        <p:grpSpPr>
          <a:xfrm>
            <a:off x="34716" y="214604"/>
            <a:ext cx="12122567" cy="5990253"/>
            <a:chOff x="34716" y="214604"/>
            <a:chExt cx="12122567" cy="5990253"/>
          </a:xfrm>
        </p:grpSpPr>
        <p:pic>
          <p:nvPicPr>
            <p:cNvPr id="1028" name="Picture 4" descr="Integration runtime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 y="214604"/>
              <a:ext cx="12122567" cy="599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8" y="363894"/>
              <a:ext cx="1259632"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nziess.github.io/images/logo/synapse.p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00" y="625152"/>
              <a:ext cx="1008192" cy="977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85809" y="4693298"/>
              <a:ext cx="1695921" cy="242596"/>
            </a:xfrm>
            <a:prstGeom prst="rect">
              <a:avLst/>
            </a:prstGeom>
            <a:solidFill>
              <a:srgbClr val="CB541F"/>
            </a:solidFill>
            <a:ln>
              <a:solidFill>
                <a:srgbClr val="CB54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Execute Stored </a:t>
              </a:r>
              <a:r>
                <a:rPr lang="en-GB" sz="1400" dirty="0" err="1" smtClean="0"/>
                <a:t>Proc</a:t>
              </a:r>
              <a:endParaRPr lang="en-GB" sz="1400" dirty="0"/>
            </a:p>
          </p:txBody>
        </p:sp>
        <p:sp>
          <p:nvSpPr>
            <p:cNvPr id="10" name="Rectangle 9"/>
            <p:cNvSpPr/>
            <p:nvPr/>
          </p:nvSpPr>
          <p:spPr>
            <a:xfrm>
              <a:off x="8350898" y="4254759"/>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3" name="Rectangle 62"/>
            <p:cNvSpPr/>
            <p:nvPr/>
          </p:nvSpPr>
          <p:spPr>
            <a:xfrm>
              <a:off x="8350897" y="5164491"/>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4" name="Rectangle 63"/>
            <p:cNvSpPr/>
            <p:nvPr/>
          </p:nvSpPr>
          <p:spPr>
            <a:xfrm>
              <a:off x="8350897" y="1077676"/>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File Share</a:t>
              </a:r>
              <a:endParaRPr lang="en-GB" sz="1200" dirty="0"/>
            </a:p>
          </p:txBody>
        </p:sp>
        <p:sp>
          <p:nvSpPr>
            <p:cNvPr id="66" name="Rectangle 65"/>
            <p:cNvSpPr/>
            <p:nvPr/>
          </p:nvSpPr>
          <p:spPr>
            <a:xfrm>
              <a:off x="8350897" y="2020065"/>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mtClean="0"/>
                <a:t>Database</a:t>
              </a:r>
              <a:endParaRPr lang="en-GB" sz="1200"/>
            </a:p>
          </p:txBody>
        </p:sp>
        <p:sp>
          <p:nvSpPr>
            <p:cNvPr id="12" name="TextBox 11"/>
            <p:cNvSpPr txBox="1"/>
            <p:nvPr/>
          </p:nvSpPr>
          <p:spPr>
            <a:xfrm>
              <a:off x="4193857" y="440486"/>
              <a:ext cx="2649894" cy="369332"/>
            </a:xfrm>
            <a:prstGeom prst="rect">
              <a:avLst/>
            </a:prstGeom>
            <a:noFill/>
          </p:spPr>
          <p:txBody>
            <a:bodyPr wrap="square" rtlCol="0">
              <a:spAutoFit/>
            </a:bodyPr>
            <a:lstStyle/>
            <a:p>
              <a:r>
                <a:rPr lang="en-GB" dirty="0" smtClean="0"/>
                <a:t>On-</a:t>
              </a:r>
              <a:r>
                <a:rPr lang="en-GB" dirty="0" err="1" smtClean="0"/>
                <a:t>prem</a:t>
              </a:r>
              <a:r>
                <a:rPr lang="en-GB" dirty="0" smtClean="0"/>
                <a:t> data </a:t>
              </a:r>
              <a:r>
                <a:rPr lang="en-GB" dirty="0" err="1" smtClean="0"/>
                <a:t>centers</a:t>
              </a:r>
              <a:endParaRPr lang="en-GB" dirty="0"/>
            </a:p>
          </p:txBody>
        </p:sp>
        <p:sp>
          <p:nvSpPr>
            <p:cNvPr id="69" name="Rectangle 68"/>
            <p:cNvSpPr/>
            <p:nvPr/>
          </p:nvSpPr>
          <p:spPr>
            <a:xfrm>
              <a:off x="4440351" y="2480969"/>
              <a:ext cx="775463" cy="206248"/>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Orlando</a:t>
              </a:r>
              <a:endParaRPr lang="en-GB" sz="1200" dirty="0"/>
            </a:p>
          </p:txBody>
        </p:sp>
        <p:sp>
          <p:nvSpPr>
            <p:cNvPr id="74" name="Rectangle 73"/>
            <p:cNvSpPr/>
            <p:nvPr/>
          </p:nvSpPr>
          <p:spPr>
            <a:xfrm>
              <a:off x="4212519" y="5173822"/>
              <a:ext cx="1152584" cy="23424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Denver</a:t>
              </a:r>
              <a:endParaRPr lang="en-GB" sz="1200" dirty="0"/>
            </a:p>
          </p:txBody>
        </p:sp>
        <p:sp>
          <p:nvSpPr>
            <p:cNvPr id="77" name="Rectangle 76"/>
            <p:cNvSpPr/>
            <p:nvPr/>
          </p:nvSpPr>
          <p:spPr>
            <a:xfrm>
              <a:off x="6260840" y="2010734"/>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8" name="Rectangle 77"/>
            <p:cNvSpPr/>
            <p:nvPr/>
          </p:nvSpPr>
          <p:spPr>
            <a:xfrm>
              <a:off x="6263944" y="2984237"/>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9" name="Rectangle 78"/>
            <p:cNvSpPr/>
            <p:nvPr/>
          </p:nvSpPr>
          <p:spPr>
            <a:xfrm>
              <a:off x="6111550" y="5164491"/>
              <a:ext cx="969041" cy="157058"/>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Denver</a:t>
              </a:r>
              <a:endParaRPr lang="en-GB" sz="1200" dirty="0">
                <a:solidFill>
                  <a:srgbClr val="FF0000"/>
                </a:solidFill>
              </a:endParaRPr>
            </a:p>
          </p:txBody>
        </p:sp>
        <p:sp>
          <p:nvSpPr>
            <p:cNvPr id="13" name="Rectangle 12"/>
            <p:cNvSpPr/>
            <p:nvPr/>
          </p:nvSpPr>
          <p:spPr>
            <a:xfrm>
              <a:off x="6050886" y="3209730"/>
              <a:ext cx="5690134" cy="36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0201469" y="1038808"/>
              <a:ext cx="1539551" cy="2338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8312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endParaRPr lang="en-US" sz="2400" dirty="0" smtClean="0">
              <a:hlinkClick r:id="rId3"/>
            </a:endParaRPr>
          </a:p>
          <a:p>
            <a:r>
              <a:rPr lang="en-US" sz="2400" dirty="0" smtClean="0">
                <a:hlinkClick r:id="rId3"/>
              </a:rPr>
              <a:t>https://docs.microsoft.com/azure/data-factory/solution-templates-introduction</a:t>
            </a:r>
            <a:r>
              <a:rPr lang="en-US" sz="2400" dirty="0" smtClean="0"/>
              <a:t> </a:t>
            </a:r>
          </a:p>
          <a:p>
            <a:r>
              <a:rPr lang="en-US" sz="2400" dirty="0" smtClean="0">
                <a:hlinkClick r:id="rId4"/>
              </a:rPr>
              <a:t> Azure Synapse Paths | Microsoft Learn</a:t>
            </a:r>
            <a:r>
              <a:rPr lang="en-US" sz="2400" dirty="0" smtClean="0"/>
              <a:t>  </a:t>
            </a:r>
            <a:endParaRPr lang="en-US" sz="2400" dirty="0"/>
          </a:p>
          <a:p>
            <a:r>
              <a:rPr lang="en-US" sz="2400" dirty="0">
                <a:hlinkClick r:id="rId2"/>
              </a:rPr>
              <a:t>Data integration at scale with Azure Data Factory or Azure Synapse Pipeline</a:t>
            </a:r>
            <a:endParaRPr lang="en-US" sz="2400" dirty="0"/>
          </a:p>
          <a:p>
            <a:r>
              <a:rPr lang="en-US" sz="2400" dirty="0">
                <a:hlinkClick r:id="rId5"/>
              </a:rPr>
              <a:t>Use stored procedures - Azure Synapse Analytics | Microsoft Docs</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42</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BONUS</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44</a:t>
            </a:fld>
            <a:endParaRPr lang="en-US" sz="1300" dirty="0"/>
          </a:p>
        </p:txBody>
      </p:sp>
      <p:pic>
        <p:nvPicPr>
          <p:cNvPr id="7" name="Picture 6"/>
          <p:cNvPicPr>
            <a:picLocks noChangeAspect="1"/>
          </p:cNvPicPr>
          <p:nvPr/>
        </p:nvPicPr>
        <p:blipFill rotWithShape="1">
          <a:blip r:embed="rId2"/>
          <a:srcRect l="2108"/>
          <a:stretch/>
        </p:blipFill>
        <p:spPr>
          <a:xfrm>
            <a:off x="0" y="0"/>
            <a:ext cx="12192000" cy="6870426"/>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5400000">
            <a:off x="10711543" y="4913226"/>
            <a:ext cx="914400" cy="914400"/>
          </a:xfrm>
          <a:prstGeom prst="rect">
            <a:avLst/>
          </a:prstGeom>
        </p:spPr>
      </p:pic>
      <p:sp>
        <p:nvSpPr>
          <p:cNvPr id="9" name="Rectangle 8"/>
          <p:cNvSpPr/>
          <p:nvPr/>
        </p:nvSpPr>
        <p:spPr>
          <a:xfrm>
            <a:off x="11625943" y="3760236"/>
            <a:ext cx="500269" cy="45720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8052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45</a:t>
            </a:fld>
            <a:endParaRPr lang="en-US" sz="1300" dirty="0"/>
          </a:p>
        </p:txBody>
      </p:sp>
      <p:pic>
        <p:nvPicPr>
          <p:cNvPr id="5" name="Picture 4"/>
          <p:cNvPicPr>
            <a:picLocks noChangeAspect="1"/>
          </p:cNvPicPr>
          <p:nvPr/>
        </p:nvPicPr>
        <p:blipFill rotWithShape="1">
          <a:blip r:embed="rId2"/>
          <a:srcRect t="7359"/>
          <a:stretch/>
        </p:blipFill>
        <p:spPr>
          <a:xfrm>
            <a:off x="0" y="-18661"/>
            <a:ext cx="12192001" cy="6876662"/>
          </a:xfrm>
          <a:prstGeom prst="rect">
            <a:avLst/>
          </a:prstGeom>
        </p:spPr>
      </p:pic>
      <p:sp>
        <p:nvSpPr>
          <p:cNvPr id="6" name="Rectangle 5"/>
          <p:cNvSpPr/>
          <p:nvPr/>
        </p:nvSpPr>
        <p:spPr>
          <a:xfrm>
            <a:off x="5999584" y="783771"/>
            <a:ext cx="989045" cy="11663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10618238" y="1492898"/>
            <a:ext cx="914400" cy="914400"/>
          </a:xfrm>
          <a:prstGeom prst="rect">
            <a:avLst/>
          </a:prstGeom>
        </p:spPr>
      </p:pic>
    </p:spTree>
    <p:extLst>
      <p:ext uri="{BB962C8B-B14F-4D97-AF65-F5344CB8AC3E}">
        <p14:creationId xmlns:p14="http://schemas.microsoft.com/office/powerpoint/2010/main" val="2013320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834"/>
          <a:stretch/>
        </p:blipFill>
        <p:spPr>
          <a:xfrm>
            <a:off x="0" y="-9525"/>
            <a:ext cx="12192000" cy="686752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46</a:t>
            </a:fld>
            <a:endParaRPr lang="en-US" sz="1300" dirty="0"/>
          </a:p>
        </p:txBody>
      </p:sp>
      <p:sp>
        <p:nvSpPr>
          <p:cNvPr id="6" name="Rectangle 5"/>
          <p:cNvSpPr/>
          <p:nvPr/>
        </p:nvSpPr>
        <p:spPr>
          <a:xfrm>
            <a:off x="2981324" y="4714875"/>
            <a:ext cx="8963025" cy="209532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2855363" y="883298"/>
            <a:ext cx="914400" cy="914400"/>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4846088" y="4940948"/>
            <a:ext cx="914400" cy="914400"/>
          </a:xfrm>
          <a:prstGeom prst="rect">
            <a:avLst/>
          </a:prstGeom>
        </p:spPr>
      </p:pic>
    </p:spTree>
    <p:extLst>
      <p:ext uri="{BB962C8B-B14F-4D97-AF65-F5344CB8AC3E}">
        <p14:creationId xmlns:p14="http://schemas.microsoft.com/office/powerpoint/2010/main" val="365041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47</a:t>
            </a:fld>
            <a:endParaRPr lang="en-US" sz="1300" dirty="0"/>
          </a:p>
        </p:txBody>
      </p:sp>
      <p:pic>
        <p:nvPicPr>
          <p:cNvPr id="7" name="Picture 6"/>
          <p:cNvPicPr>
            <a:picLocks noChangeAspect="1"/>
          </p:cNvPicPr>
          <p:nvPr/>
        </p:nvPicPr>
        <p:blipFill rotWithShape="1">
          <a:blip r:embed="rId2"/>
          <a:srcRect l="1435" t="3005"/>
          <a:stretch/>
        </p:blipFill>
        <p:spPr>
          <a:xfrm>
            <a:off x="0" y="0"/>
            <a:ext cx="12192000" cy="6858000"/>
          </a:xfrm>
          <a:prstGeom prst="rect">
            <a:avLst/>
          </a:prstGeom>
        </p:spPr>
      </p:pic>
    </p:spTree>
    <p:extLst>
      <p:ext uri="{BB962C8B-B14F-4D97-AF65-F5344CB8AC3E}">
        <p14:creationId xmlns:p14="http://schemas.microsoft.com/office/powerpoint/2010/main" val="976840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48</a:t>
            </a:fld>
            <a:endParaRPr lang="en-US" sz="1300" dirty="0"/>
          </a:p>
        </p:txBody>
      </p:sp>
      <p:pic>
        <p:nvPicPr>
          <p:cNvPr id="2050" name="Picture 2" descr="https://azurecomcdn.azureedge.net/cvt-13ec7afbf2d3c382d4972184cf6c982ed680f2799fd1e3c4de6647c99cf0a6c7/images/page/services/purview/effortl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1"/>
            <a:ext cx="12192000" cy="68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49</a:t>
            </a:fld>
            <a:endParaRPr lang="en-US" sz="1300" dirty="0"/>
          </a:p>
        </p:txBody>
      </p:sp>
      <p:pic>
        <p:nvPicPr>
          <p:cNvPr id="3074" name="Picture 2" descr="https://azurecomcdn.azureedge.net/cvt-13ec7afbf2d3c382d4972184cf6c982ed680f2799fd1e3c4de6647c99cf0a6c7/images/page/services/purview/dis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
            <a:ext cx="12192000" cy="6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5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50</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Download Slides</a:t>
            </a:r>
            <a:endParaRPr lang="en-GB" dirty="0"/>
          </a:p>
        </p:txBody>
      </p:sp>
      <p:sp>
        <p:nvSpPr>
          <p:cNvPr id="3" name="Content Placeholder 2"/>
          <p:cNvSpPr>
            <a:spLocks noGrp="1"/>
          </p:cNvSpPr>
          <p:nvPr>
            <p:ph sz="quarter" idx="12"/>
          </p:nvPr>
        </p:nvSpPr>
        <p:spPr/>
        <p:txBody>
          <a:bodyPr>
            <a:normAutofit/>
          </a:bodyPr>
          <a:lstStyle/>
          <a:p>
            <a:r>
              <a:rPr lang="en-US" sz="2400" dirty="0" smtClean="0"/>
              <a:t>(PDF LINK)</a:t>
            </a:r>
            <a:endParaRPr lang="en-US" sz="2400" dirty="0"/>
          </a:p>
        </p:txBody>
      </p:sp>
      <p:sp>
        <p:nvSpPr>
          <p:cNvPr id="4" name="Slide Number Placeholder 3"/>
          <p:cNvSpPr>
            <a:spLocks noGrp="1"/>
          </p:cNvSpPr>
          <p:nvPr>
            <p:ph type="sldNum" idx="4"/>
          </p:nvPr>
        </p:nvSpPr>
        <p:spPr/>
        <p:txBody>
          <a:bodyPr/>
          <a:lstStyle/>
          <a:p>
            <a:fld id="{00000000-1234-1234-1234-123412341234}" type="slidenum">
              <a:rPr lang="en-US" smtClean="0"/>
              <a:pPr/>
              <a:t>51</a:t>
            </a:fld>
            <a:endParaRPr lang="en-US" sz="1300" dirty="0"/>
          </a:p>
        </p:txBody>
      </p:sp>
    </p:spTree>
    <p:extLst>
      <p:ext uri="{BB962C8B-B14F-4D97-AF65-F5344CB8AC3E}">
        <p14:creationId xmlns:p14="http://schemas.microsoft.com/office/powerpoint/2010/main" val="2898831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smtClean="0">
                <a:solidFill>
                  <a:schemeClr val="bg1"/>
                </a:solidFill>
              </a:rPr>
              <a:t>Thank you!</a:t>
            </a:r>
            <a:r>
              <a:rPr lang="en-US" sz="5700" dirty="0">
                <a:solidFill>
                  <a:schemeClr val="bg1"/>
                </a:solidFill>
              </a:rPr>
              <a:t/>
            </a:r>
            <a:br>
              <a:rPr lang="en-US" sz="5700" dirty="0">
                <a:solidFill>
                  <a:schemeClr val="bg1"/>
                </a:solidFill>
              </a:rPr>
            </a:br>
            <a:endParaRPr lang="en-US" sz="3600" dirty="0">
              <a:solidFill>
                <a:schemeClr val="bg1"/>
              </a:solidFill>
            </a:endParaRPr>
          </a:p>
          <a:p>
            <a:pPr>
              <a:buSzPts val="3600"/>
            </a:pPr>
            <a:endParaRPr lang="en-US" sz="3600" dirty="0">
              <a:solidFill>
                <a:schemeClr val="bg1"/>
              </a:solidFill>
            </a:endParaRPr>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2" y="5360938"/>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(PDF URL</a:t>
            </a:r>
            <a:r>
              <a:rPr lang="en-US" dirty="0" smtClean="0">
                <a:solidFill>
                  <a:schemeClr val="bg1"/>
                </a:solidFill>
              </a:rPr>
              <a:t>)</a:t>
            </a:r>
          </a:p>
          <a:p>
            <a:pPr marL="0" indent="0">
              <a:spcBef>
                <a:spcPts val="0"/>
              </a:spcBef>
              <a:buClr>
                <a:schemeClr val="lt1"/>
              </a:buClr>
              <a:buSzPts val="1200"/>
              <a:buFont typeface="Calibri"/>
              <a:buNone/>
            </a:pPr>
            <a:r>
              <a:rPr lang="en-US" sz="2000" dirty="0" smtClean="0">
                <a:solidFill>
                  <a:schemeClr val="bg1"/>
                </a:solidFill>
                <a:hlinkClick r:id="rId2"/>
              </a:rPr>
              <a:t>https://linkedin.com/in/brentcarpenetti</a:t>
            </a:r>
            <a:endParaRPr lang="en-US" sz="2000"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3"/>
              </a:rPr>
              <a:t>https://aka.ms/hiram</a:t>
            </a:r>
            <a:endParaRPr lang="en-US" sz="2000" dirty="0" smtClean="0">
              <a:solidFill>
                <a:schemeClr val="bg1"/>
              </a:solidFill>
            </a:endParaRP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4"/>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5"/>
          <a:stretch>
            <a:fillRect/>
          </a:stretch>
        </p:blipFill>
        <p:spPr>
          <a:xfrm>
            <a:off x="969192" y="446330"/>
            <a:ext cx="2366324" cy="1047399"/>
          </a:xfrm>
          <a:prstGeom prst="rect">
            <a:avLst/>
          </a:prstGeom>
        </p:spPr>
      </p:pic>
      <p:sp>
        <p:nvSpPr>
          <p:cNvPr id="9"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a:t>
            </a:r>
            <a:r>
              <a:rPr lang="en-US" sz="1700" dirty="0" smtClean="0">
                <a:solidFill>
                  <a:schemeClr val="bg1"/>
                </a:solidFill>
              </a:rPr>
              <a:t>Senior 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Tree>
    <p:extLst>
      <p:ext uri="{BB962C8B-B14F-4D97-AF65-F5344CB8AC3E}">
        <p14:creationId xmlns:p14="http://schemas.microsoft.com/office/powerpoint/2010/main" val="207898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155029140"/>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1736</TotalTime>
  <Words>1169</Words>
  <Application>Microsoft Office PowerPoint</Application>
  <PresentationFormat>Widescreen</PresentationFormat>
  <Paragraphs>216</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SOA_presentation_template</vt:lpstr>
      <vt:lpstr>PowerPoint Presentation</vt:lpstr>
      <vt:lpstr>Brent Carpenetti Senior Actuary, Risk Management Hannover Re https://linkedin.com/in/brentcarpenetti</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Solvency II Model</vt:lpstr>
      <vt:lpstr>Cont’d </vt:lpstr>
      <vt:lpstr>Solvency II Impact: Effective Responses</vt:lpstr>
      <vt:lpstr>PowerPoint Presentation</vt:lpstr>
      <vt:lpstr>PowerPoint Presentation</vt:lpstr>
      <vt:lpstr>Tips and Tricks</vt:lpstr>
      <vt:lpstr>PowerPoint Presentation</vt:lpstr>
      <vt:lpstr>PowerPoint Presentation</vt:lpstr>
      <vt:lpstr>Resources Demo 3</vt:lpstr>
      <vt:lpstr>BONUS</vt:lpstr>
      <vt:lpstr>PowerPoint Presentation</vt:lpstr>
      <vt:lpstr>PowerPoint Presentation</vt:lpstr>
      <vt:lpstr>PowerPoint Presentation</vt:lpstr>
      <vt:lpstr>PowerPoint Presentation</vt:lpstr>
      <vt:lpstr>PowerPoint Presentation</vt:lpstr>
      <vt:lpstr>PowerPoint Presentation</vt:lpstr>
      <vt:lpstr>Fill Out the Evaluation and Claim Your CPD Credits</vt:lpstr>
      <vt:lpstr>Download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112</cp:revision>
  <cp:lastPrinted>2015-07-27T19:55:15Z</cp:lastPrinted>
  <dcterms:created xsi:type="dcterms:W3CDTF">2019-07-02T19:27:58Z</dcterms:created>
  <dcterms:modified xsi:type="dcterms:W3CDTF">2021-09-28T14:40:01Z</dcterms:modified>
</cp:coreProperties>
</file>